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5" r:id="rId3"/>
    <p:sldId id="285" r:id="rId4"/>
    <p:sldId id="288" r:id="rId5"/>
    <p:sldId id="289" r:id="rId6"/>
    <p:sldId id="305" r:id="rId7"/>
    <p:sldId id="307" r:id="rId8"/>
    <p:sldId id="308" r:id="rId9"/>
    <p:sldId id="309" r:id="rId10"/>
    <p:sldId id="292" r:id="rId11"/>
    <p:sldId id="293" r:id="rId12"/>
    <p:sldId id="297" r:id="rId13"/>
    <p:sldId id="299" r:id="rId14"/>
    <p:sldId id="301" r:id="rId15"/>
    <p:sldId id="302" r:id="rId16"/>
    <p:sldId id="30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BF02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D900E-4EBE-4472-8207-F344531FB1E8}" type="datetimeFigureOut">
              <a:rPr lang="mk-MK" smtClean="0"/>
              <a:t>28.5.2025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1E400-0A6E-47F4-9E32-E7A2C4A6C850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3961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2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04447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87671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12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16655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13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00078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14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728682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15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865288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16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62388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3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0234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4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667980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5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91093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646B9-6B70-B729-F897-D557A7484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F58C1C-59F8-57C2-822B-B9CF696952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3D8328-0C23-6859-EBBB-F0DF0FBD3F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EF230-0F01-E581-F5BC-C0148A0536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6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27746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FFB9D-83D0-7B00-BE17-3429E6080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12A934-17F5-54D5-386C-B513116615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B1BC73-767B-75CC-AD5E-95AF25523C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A274F-212D-6D86-F12D-5687A890F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7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560876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6A39A-D882-CD5E-7101-E35E21A6B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5E9DE5-A961-BD43-278E-E81C0C09E9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55A580-D899-0E54-508A-24F8288A01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E65B5-4A6C-664E-F9EB-D3A8671AA6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8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72498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D7605-6C1D-8D9F-D678-C82A8161E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419679-3412-30B5-A7FC-031FAA4096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C93ADF-579D-5355-D104-7E9C92142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03339-1A24-A94D-2C02-DF6C31948C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9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79877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E400-0A6E-47F4-9E32-E7A2C4A6C850}" type="slidenum">
              <a:rPr lang="mk-MK" smtClean="0"/>
              <a:t>10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8937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4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5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9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90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94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9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52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56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01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4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905B0-8807-4386-A93A-FDDDAEAE0882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566D-DA11-4C46-8747-643BAB7CD45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6381328"/>
            <a:ext cx="544846" cy="3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BF026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117" y="377598"/>
            <a:ext cx="1375315" cy="13753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C599A66-1D4C-6F64-EB91-5CA7CA6C34C3}"/>
              </a:ext>
            </a:extLst>
          </p:cNvPr>
          <p:cNvSpPr txBox="1"/>
          <p:nvPr/>
        </p:nvSpPr>
        <p:spPr>
          <a:xfrm>
            <a:off x="1475656" y="1811978"/>
            <a:ext cx="595345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C3399"/>
                </a:solidFill>
              </a:rPr>
              <a:t>„Црвен разговор – Информирај се, бори се, менувај!“</a:t>
            </a:r>
            <a:endParaRPr lang="en-US" sz="3200" b="1" dirty="0">
              <a:solidFill>
                <a:srgbClr val="CC3399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37894E-5C8A-ED0B-A564-B20611F43784}"/>
              </a:ext>
            </a:extLst>
          </p:cNvPr>
          <p:cNvSpPr txBox="1"/>
          <p:nvPr/>
        </p:nvSpPr>
        <p:spPr>
          <a:xfrm>
            <a:off x="2339752" y="4037642"/>
            <a:ext cx="59534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C3399"/>
                </a:solidFill>
              </a:rPr>
              <a:t>Наташа Доковска</a:t>
            </a:r>
          </a:p>
          <a:p>
            <a:pPr algn="ctr"/>
            <a:r>
              <a:rPr lang="ru-RU" sz="2400" b="1" dirty="0">
                <a:solidFill>
                  <a:srgbClr val="CC3399"/>
                </a:solidFill>
              </a:rPr>
              <a:t>НЧП</a:t>
            </a:r>
          </a:p>
          <a:p>
            <a:pPr algn="ctr"/>
            <a:r>
              <a:rPr lang="ru-RU" sz="2400" b="1" dirty="0">
                <a:solidFill>
                  <a:srgbClr val="CC3399"/>
                </a:solidFill>
              </a:rPr>
              <a:t>Скопје, 28 мај 2025</a:t>
            </a:r>
            <a:endParaRPr lang="en-US" sz="2400" b="1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91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723547"/>
            <a:ext cx="66967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C3399"/>
                </a:solidFill>
              </a:rPr>
              <a:t>Истражувањето направено во рамки на проектот за искоренување на менструалната сирмаштија во март оваа година покажува </a:t>
            </a:r>
          </a:p>
          <a:p>
            <a:endParaRPr lang="ru-RU" sz="2000" b="1" dirty="0">
              <a:solidFill>
                <a:srgbClr val="CC33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C3399"/>
                </a:solidFill>
              </a:rPr>
              <a:t>Во Македонија до пред некоја година само во 1 приватно училиште имаше услови/објекти за УМЗ, сега се 28 училишта кои со помош на НЧП успеаја да направиме реконструкција на 28 женски тоалети.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C3399"/>
                </a:solidFill>
              </a:rPr>
              <a:t>Во ниту едно училиште нема соодветни производи за УМХ (сапун, тоалетна хартија, вода)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C3399"/>
                </a:solidFill>
              </a:rPr>
              <a:t>Во ниту едно училиште нема соодветни места за остранување на отапдоци за УМХ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276" y="4307124"/>
            <a:ext cx="2465528" cy="152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54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265064" y="620688"/>
            <a:ext cx="669674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C3399"/>
                </a:solidFill>
              </a:rPr>
              <a:t>Резултатите од истражувањето покажуваат дека со години ништо не е сменето и менструалната сиромаштија не само што не се намалува, напротив добива на интензитет: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Повеќе од 90% од ученичките во руралните средини во Македонија изостануваат од 4 до 5 дена во текот на месецот од училиште кога имаат менструација</a:t>
            </a:r>
            <a:endParaRPr lang="en-US" sz="2400" b="1" dirty="0">
              <a:solidFill>
                <a:srgbClr val="CC33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CC3399"/>
                </a:solidFill>
              </a:rPr>
              <a:t>7</a:t>
            </a:r>
            <a:r>
              <a:rPr lang="mk-MK" sz="2400" b="1" dirty="0">
                <a:solidFill>
                  <a:srgbClr val="CC3399"/>
                </a:solidFill>
              </a:rPr>
              <a:t>0</a:t>
            </a:r>
            <a:r>
              <a:rPr lang="en-US" sz="2400" b="1" dirty="0">
                <a:solidFill>
                  <a:srgbClr val="CC3399"/>
                </a:solidFill>
              </a:rPr>
              <a:t>% </a:t>
            </a:r>
            <a:r>
              <a:rPr lang="mk-MK" sz="2400" b="1" dirty="0">
                <a:solidFill>
                  <a:srgbClr val="CC3399"/>
                </a:solidFill>
              </a:rPr>
              <a:t>од ученичките во урбаните средини изостануваат 2-3 дена во текот на месецот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k-MK" sz="2400" b="1" dirty="0">
              <a:solidFill>
                <a:srgbClr val="CC3399"/>
              </a:solidFill>
            </a:endParaRPr>
          </a:p>
          <a:p>
            <a:endParaRPr lang="en-US" sz="2400" b="1" dirty="0">
              <a:solidFill>
                <a:srgbClr val="CC3399"/>
              </a:solidFill>
            </a:endParaRPr>
          </a:p>
          <a:p>
            <a:endParaRPr lang="ru-RU" sz="2400" b="1" dirty="0">
              <a:solidFill>
                <a:srgbClr val="CC3399"/>
              </a:solidFill>
            </a:endParaRPr>
          </a:p>
          <a:p>
            <a:endParaRPr lang="ru-RU" sz="2400" b="1" dirty="0">
              <a:solidFill>
                <a:srgbClr val="CC3399"/>
              </a:solidFill>
            </a:endParaRPr>
          </a:p>
          <a:p>
            <a:endParaRPr lang="ru-RU" sz="2400" b="1" dirty="0">
              <a:solidFill>
                <a:srgbClr val="CC3399"/>
              </a:solidFill>
            </a:endParaRPr>
          </a:p>
          <a:p>
            <a:endParaRPr lang="ru-RU" sz="2400" b="1" dirty="0">
              <a:solidFill>
                <a:srgbClr val="CC3399"/>
              </a:solidFill>
            </a:endParaRPr>
          </a:p>
          <a:p>
            <a:endParaRPr lang="ru-RU" sz="2400" b="1" dirty="0">
              <a:solidFill>
                <a:srgbClr val="CC3399"/>
              </a:solidFill>
            </a:endParaRPr>
          </a:p>
          <a:p>
            <a:endParaRPr lang="ru-RU" sz="2400" b="1" dirty="0">
              <a:solidFill>
                <a:srgbClr val="CC3399"/>
              </a:solidFill>
            </a:endParaRP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00291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265064" y="620688"/>
            <a:ext cx="6696744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C3399"/>
                </a:solidFill>
              </a:rPr>
              <a:t>Резултатите од истражувањето покажаа и дека: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3200" b="1" dirty="0">
                <a:solidFill>
                  <a:srgbClr val="CC3399"/>
                </a:solidFill>
              </a:rPr>
              <a:t>над 60% од жените и девојките во руралните и 20 % во урбаните средина во Македонија не употребуваат никакви комерцијални менструални производи, поради високата цена на чинење...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k-MK" sz="3200" b="1" dirty="0">
              <a:solidFill>
                <a:srgbClr val="CC3399"/>
              </a:solidFill>
            </a:endParaRPr>
          </a:p>
          <a:p>
            <a:endParaRPr lang="en-US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188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132136" y="764704"/>
            <a:ext cx="6696744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3200" b="1" dirty="0">
                <a:solidFill>
                  <a:srgbClr val="CC3399"/>
                </a:solidFill>
              </a:rPr>
              <a:t>Во наставата нема предмет за личната хигиена кај децата, а уште помалку за менструалната хигиена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3200" b="1" dirty="0">
                <a:solidFill>
                  <a:srgbClr val="CC3399"/>
                </a:solidFill>
              </a:rPr>
              <a:t>Тоа се уште е табу тема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3200" b="1" dirty="0">
                <a:solidFill>
                  <a:srgbClr val="CC3399"/>
                </a:solidFill>
              </a:rPr>
              <a:t>Стереотипите се уште постојат, а за ова не се разговара ниту во рамки на семејството</a:t>
            </a:r>
          </a:p>
          <a:p>
            <a:endParaRPr lang="mk-MK" sz="3200" b="1" dirty="0">
              <a:solidFill>
                <a:srgbClr val="CC33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k-MK" sz="3200" b="1" dirty="0">
              <a:solidFill>
                <a:srgbClr val="CC3399"/>
              </a:solidFill>
            </a:endParaRPr>
          </a:p>
          <a:p>
            <a:endParaRPr lang="en-US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184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132136" y="764704"/>
            <a:ext cx="6696744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100 ученици од 12 ОУ во Македонија со мешан етнички состав на прашањето дали дома разговараат за  месечниот циклус и како да управуваат со него, само 6 % од девојчињата одговориле позитивно, а само 1% од момчињата одговориле дека дома разговарале на оваа тема...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Од 100 анкетирани девојчиња на возраст од 12-16 година, над 80 % за месечниот циклус прв пат слушнале од постара сестра или другарка</a:t>
            </a:r>
          </a:p>
          <a:p>
            <a:endParaRPr lang="mk-MK" sz="3200" b="1" dirty="0">
              <a:solidFill>
                <a:srgbClr val="CC33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k-MK" sz="3200" b="1" dirty="0">
              <a:solidFill>
                <a:srgbClr val="CC3399"/>
              </a:solidFill>
            </a:endParaRPr>
          </a:p>
          <a:p>
            <a:endParaRPr lang="en-US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02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132136" y="764704"/>
            <a:ext cx="6696744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b="1" dirty="0">
                <a:solidFill>
                  <a:srgbClr val="CC3399"/>
                </a:solidFill>
              </a:rPr>
              <a:t>ПРЕДИЗВИЦИ</a:t>
            </a:r>
          </a:p>
          <a:p>
            <a:endParaRPr lang="mk-MK" sz="2400" b="1" dirty="0">
              <a:solidFill>
                <a:srgbClr val="CC33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Недостаток од соодветни објекти во училиштата за УМЗ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Недостаток на соодветни хигиенски производи за УМЗ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Недостаток на соодветни места за отстранување на отпадоците од УМЗ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Нема обрзование на оваа тема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mk-MK" sz="2400" b="1" dirty="0">
              <a:solidFill>
                <a:srgbClr val="CC33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mk-MK" sz="2400" b="1" dirty="0">
              <a:solidFill>
                <a:srgbClr val="CC33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mk-MK" sz="2400" b="1" dirty="0">
              <a:solidFill>
                <a:srgbClr val="CC3399"/>
              </a:solidFill>
            </a:endParaRPr>
          </a:p>
          <a:p>
            <a:endParaRPr lang="mk-MK" sz="3200" b="1" dirty="0">
              <a:solidFill>
                <a:srgbClr val="CC33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k-MK" sz="3200" b="1" dirty="0">
              <a:solidFill>
                <a:srgbClr val="CC3399"/>
              </a:solidFill>
            </a:endParaRPr>
          </a:p>
          <a:p>
            <a:endParaRPr lang="en-US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541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132136" y="764704"/>
            <a:ext cx="6696744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b="1" dirty="0">
                <a:solidFill>
                  <a:srgbClr val="CC3399"/>
                </a:solidFill>
              </a:rPr>
              <a:t>БАРАМЕ: </a:t>
            </a:r>
          </a:p>
          <a:p>
            <a:endParaRPr lang="mk-MK" sz="2400" b="1" dirty="0">
              <a:solidFill>
                <a:srgbClr val="CC33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C3399"/>
                </a:solidFill>
              </a:rPr>
              <a:t>пристап до точни и прагматични информации за менструалниот хигиена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C3399"/>
                </a:solidFill>
              </a:rPr>
              <a:t>пристап до објектите што обезбедуваат приватност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C3399"/>
                </a:solidFill>
              </a:rPr>
              <a:t>пристап до вода и сапун во место кое обезбедува соодветно ниво на приватност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C3399"/>
                </a:solidFill>
              </a:rPr>
              <a:t>пристап до капацитети за депонирање на </a:t>
            </a:r>
            <a:r>
              <a:rPr lang="mk-MK" sz="2400" b="1" dirty="0">
                <a:solidFill>
                  <a:srgbClr val="CC3399"/>
                </a:solidFill>
              </a:rPr>
              <a:t>отпадоците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Соодветна едукација на оваа тема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k-MK" sz="2400" b="1" dirty="0">
                <a:solidFill>
                  <a:srgbClr val="CC3399"/>
                </a:solidFill>
              </a:rPr>
              <a:t>Национален акционен план за управување со менструалното здравје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mk-MK" sz="2400" b="1" dirty="0">
              <a:solidFill>
                <a:srgbClr val="CC3399"/>
              </a:solidFill>
            </a:endParaRPr>
          </a:p>
          <a:p>
            <a:endParaRPr lang="mk-MK" sz="3200" b="1" dirty="0">
              <a:solidFill>
                <a:srgbClr val="CC33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k-MK" sz="3200" b="1" dirty="0">
              <a:solidFill>
                <a:srgbClr val="CC3399"/>
              </a:solidFill>
            </a:endParaRPr>
          </a:p>
          <a:p>
            <a:endParaRPr lang="en-US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sz="3200" b="1" dirty="0">
              <a:solidFill>
                <a:srgbClr val="CC3399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13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287736" y="1037372"/>
            <a:ext cx="66967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C3399"/>
                </a:solidFill>
              </a:rPr>
              <a:t>До 2030 година, менструацијата треба да биде нормален факт на животот. </a:t>
            </a:r>
          </a:p>
          <a:p>
            <a:r>
              <a:rPr lang="ru-RU" sz="3200" b="1" dirty="0">
                <a:solidFill>
                  <a:srgbClr val="CC3399"/>
                </a:solidFill>
              </a:rPr>
              <a:t>Секоја жена и девојка да бидат во можност да управуваат со својата менструална хигиена, со доверба, достоинствено и без стигма.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36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43408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124744"/>
            <a:ext cx="7219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CC3399"/>
                </a:solidFill>
              </a:rPr>
              <a:t>Тоа е природен процес и витален знак на здрав репродуктивен циклус на жените и девојките.</a:t>
            </a:r>
          </a:p>
          <a:p>
            <a:endParaRPr lang="ru-RU" sz="2400" dirty="0">
              <a:solidFill>
                <a:srgbClr val="CC3399"/>
              </a:solidFill>
            </a:endParaRPr>
          </a:p>
          <a:p>
            <a:r>
              <a:rPr lang="ru-RU" sz="2400" dirty="0">
                <a:solidFill>
                  <a:srgbClr val="CC3399"/>
                </a:solidFill>
              </a:rPr>
              <a:t>Тоа не е болест, но жените и девојките може да страдаат од болки во стомакот, гадење, замор, главоболка или непријатност.</a:t>
            </a:r>
          </a:p>
          <a:p>
            <a:endParaRPr lang="ru-RU" sz="2400" dirty="0">
              <a:solidFill>
                <a:srgbClr val="CC3399"/>
              </a:solidFill>
            </a:endParaRPr>
          </a:p>
          <a:p>
            <a:r>
              <a:rPr lang="ru-RU" sz="2400" dirty="0">
                <a:solidFill>
                  <a:srgbClr val="CC3399"/>
                </a:solidFill>
              </a:rPr>
              <a:t>Жените и девојките исто така може да имаат чувства на тага или иритација поради хормоналните промени.</a:t>
            </a:r>
          </a:p>
          <a:p>
            <a:r>
              <a:rPr lang="ru-RU" sz="2400" dirty="0">
                <a:solidFill>
                  <a:srgbClr val="CC3399"/>
                </a:solidFill>
              </a:rPr>
              <a:t>Овие искуства се разликуваат од личност до личност и со текот на времето.</a:t>
            </a:r>
            <a:endParaRPr lang="mk-MK" sz="2400" dirty="0">
              <a:solidFill>
                <a:srgbClr val="CC33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1" name="TextBox 10"/>
          <p:cNvSpPr txBox="1"/>
          <p:nvPr/>
        </p:nvSpPr>
        <p:spPr>
          <a:xfrm>
            <a:off x="1183432" y="509778"/>
            <a:ext cx="6849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C3399"/>
                </a:solidFill>
              </a:rPr>
              <a:t>Менструацијата е витален знак на здравјето</a:t>
            </a:r>
            <a:endParaRPr lang="mk-MK" sz="2400" b="1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4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287736" y="1037372"/>
            <a:ext cx="66967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>
                <a:solidFill>
                  <a:srgbClr val="CC3399"/>
                </a:solidFill>
              </a:rPr>
              <a:t>За управување со менструалната хигиена неопходни се:</a:t>
            </a:r>
          </a:p>
          <a:p>
            <a:pPr marL="457200" indent="-457200">
              <a:buFontTx/>
              <a:buChar char="-"/>
            </a:pPr>
            <a:r>
              <a:rPr lang="mk-MK" sz="3200" b="1" dirty="0">
                <a:solidFill>
                  <a:srgbClr val="CC3399"/>
                </a:solidFill>
              </a:rPr>
              <a:t>Родово сензибилизирање</a:t>
            </a:r>
          </a:p>
          <a:p>
            <a:pPr marL="457200" indent="-457200">
              <a:buFontTx/>
              <a:buChar char="-"/>
            </a:pPr>
            <a:r>
              <a:rPr lang="mk-MK" sz="3200" b="1" dirty="0">
                <a:solidFill>
                  <a:srgbClr val="CC3399"/>
                </a:solidFill>
              </a:rPr>
              <a:t>Соодветна едукација</a:t>
            </a:r>
          </a:p>
          <a:p>
            <a:pPr marL="457200" indent="-457200">
              <a:buFontTx/>
              <a:buChar char="-"/>
            </a:pPr>
            <a:r>
              <a:rPr lang="mk-MK" sz="3200" b="1" dirty="0">
                <a:solidFill>
                  <a:srgbClr val="CC3399"/>
                </a:solidFill>
              </a:rPr>
              <a:t>Адекватни објекти</a:t>
            </a:r>
          </a:p>
          <a:p>
            <a:pPr marL="457200" indent="-457200">
              <a:buFontTx/>
              <a:buChar char="-"/>
            </a:pPr>
            <a:r>
              <a:rPr lang="mk-MK" sz="3200" b="1" dirty="0">
                <a:solidFill>
                  <a:srgbClr val="CC3399"/>
                </a:solidFill>
              </a:rPr>
              <a:t>Правичен пристап до објектите за УМХ</a:t>
            </a:r>
            <a:endParaRPr lang="ru-RU" sz="3200" b="1" dirty="0">
              <a:solidFill>
                <a:srgbClr val="CC3399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78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/>
          <p:cNvSpPr txBox="1"/>
          <p:nvPr/>
        </p:nvSpPr>
        <p:spPr>
          <a:xfrm>
            <a:off x="1186384" y="1268760"/>
            <a:ext cx="66967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CC3399"/>
                </a:solidFill>
              </a:rPr>
              <a:t>МАКЕДОНИЈА НЕ ИСПОЛНУВА НИТУ ЕДЕН ОД ГОРЕ СПОМЕНАТИТЕ КРИТЕРИУМИ ЗА УМХ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03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7B3F2-AC14-5382-25EF-244CF8845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3A6E92-6027-C30A-1CEB-F990D4380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>
            <a:extLst>
              <a:ext uri="{FF2B5EF4-FFF2-40B4-BE49-F238E27FC236}">
                <a16:creationId xmlns:a16="http://schemas.microsoft.com/office/drawing/2014/main" id="{D645BA73-DF1F-F527-BEB9-3F29962A4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54C038-966C-16A8-7D81-BC362D51EAD4}"/>
              </a:ext>
            </a:extLst>
          </p:cNvPr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A0B6E1-9DBD-1B60-1591-DF2F1EA601FE}"/>
              </a:ext>
            </a:extLst>
          </p:cNvPr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99E79B-2E1A-5E1A-2F71-0E414122AE45}"/>
              </a:ext>
            </a:extLst>
          </p:cNvPr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15C7F2-A8A4-C02D-D851-624EBDAA958F}"/>
              </a:ext>
            </a:extLst>
          </p:cNvPr>
          <p:cNvSpPr txBox="1"/>
          <p:nvPr/>
        </p:nvSpPr>
        <p:spPr>
          <a:xfrm>
            <a:off x="899592" y="543989"/>
            <a:ext cx="73615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>
                <a:solidFill>
                  <a:srgbClr val="CC3399"/>
                </a:solidFill>
              </a:rPr>
              <a:t>Дали говориме отворено на оваа тема?</a:t>
            </a:r>
            <a:endParaRPr lang="ru-RU" sz="3200" b="1" dirty="0">
              <a:solidFill>
                <a:srgbClr val="CC3399"/>
              </a:solidFill>
            </a:endParaRPr>
          </a:p>
          <a:p>
            <a:endParaRPr lang="ru-RU" sz="2000" dirty="0"/>
          </a:p>
        </p:txBody>
      </p:sp>
      <p:pic>
        <p:nvPicPr>
          <p:cNvPr id="2" name="Content Placeholder 3" descr="Yael, video style">
            <a:extLst>
              <a:ext uri="{FF2B5EF4-FFF2-40B4-BE49-F238E27FC236}">
                <a16:creationId xmlns:a16="http://schemas.microsoft.com/office/drawing/2014/main" id="{4600632C-63F4-9E42-5E03-FE6ACF169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368" y="1369372"/>
            <a:ext cx="457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1494DFF-39AB-427B-BD78-1E3AA55ECBD6}"/>
              </a:ext>
            </a:extLst>
          </p:cNvPr>
          <p:cNvSpPr txBox="1">
            <a:spLocks/>
          </p:cNvSpPr>
          <p:nvPr/>
        </p:nvSpPr>
        <p:spPr bwMode="auto">
          <a:xfrm>
            <a:off x="899592" y="4613896"/>
            <a:ext cx="7162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ru-RU" sz="3200" dirty="0">
                <a:solidFill>
                  <a:srgbClr val="CC3399"/>
                </a:solidFill>
                <a:latin typeface="+mn-lt"/>
                <a:ea typeface="+mn-ea"/>
                <a:cs typeface="+mn-cs"/>
              </a:rPr>
              <a:t>...особено не во медиумите, училиштата или дома!!!</a:t>
            </a:r>
          </a:p>
        </p:txBody>
      </p:sp>
    </p:spTree>
    <p:extLst>
      <p:ext uri="{BB962C8B-B14F-4D97-AF65-F5344CB8AC3E}">
        <p14:creationId xmlns:p14="http://schemas.microsoft.com/office/powerpoint/2010/main" val="80778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494E9-1EB5-17AB-C05D-1E8ED10FE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8276FB-D3CC-80EE-9A03-FAFB18AAB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>
            <a:extLst>
              <a:ext uri="{FF2B5EF4-FFF2-40B4-BE49-F238E27FC236}">
                <a16:creationId xmlns:a16="http://schemas.microsoft.com/office/drawing/2014/main" id="{C7698A78-0B9E-7B96-7B8A-4389442C5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5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BCE994-1AC6-39F8-0484-E2896584E26C}"/>
              </a:ext>
            </a:extLst>
          </p:cNvPr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B28B34-C637-D22F-37A3-13ABBD4FCADE}"/>
              </a:ext>
            </a:extLst>
          </p:cNvPr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9E3027-252A-8081-68AC-80D8BE189AAC}"/>
              </a:ext>
            </a:extLst>
          </p:cNvPr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F0262E-3A43-6E86-5977-1600FF70760C}"/>
              </a:ext>
            </a:extLst>
          </p:cNvPr>
          <p:cNvSpPr txBox="1"/>
          <p:nvPr/>
        </p:nvSpPr>
        <p:spPr>
          <a:xfrm>
            <a:off x="899592" y="543989"/>
            <a:ext cx="73615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>
                <a:solidFill>
                  <a:srgbClr val="CC3399"/>
                </a:solidFill>
              </a:rPr>
              <a:t>Факти и бројки</a:t>
            </a:r>
            <a:endParaRPr lang="ru-RU" sz="3200" b="1" dirty="0">
              <a:solidFill>
                <a:srgbClr val="CC3399"/>
              </a:solidFill>
            </a:endParaRPr>
          </a:p>
          <a:p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63960A-8BBB-05E4-1710-24626992CE67}"/>
              </a:ext>
            </a:extLst>
          </p:cNvPr>
          <p:cNvSpPr txBox="1"/>
          <p:nvPr/>
        </p:nvSpPr>
        <p:spPr>
          <a:xfrm>
            <a:off x="611560" y="1931348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52% од жените во светот се во репродуктивна возраст</a:t>
            </a:r>
            <a:endParaRPr lang="mk-MK" sz="2400" dirty="0">
              <a:solidFill>
                <a:schemeClr val="tx2"/>
              </a:solidFill>
            </a:endParaRP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B2450DA3-AD99-C16A-D332-A53884932F95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916" y="2477487"/>
            <a:ext cx="3903533" cy="1538209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338EFBD-4AAF-8288-3997-8C0B8FFA54D4}"/>
              </a:ext>
            </a:extLst>
          </p:cNvPr>
          <p:cNvSpPr txBox="1"/>
          <p:nvPr/>
        </p:nvSpPr>
        <p:spPr>
          <a:xfrm>
            <a:off x="611560" y="4230527"/>
            <a:ext cx="3920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Во Македонија - 400.000 жени/девојчиња во репродуктивен период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BDD402-EB93-C4B6-5EA4-16B7EA4777E2}"/>
              </a:ext>
            </a:extLst>
          </p:cNvPr>
          <p:cNvSpPr txBox="1"/>
          <p:nvPr/>
        </p:nvSpPr>
        <p:spPr>
          <a:xfrm>
            <a:off x="5337836" y="3861195"/>
            <a:ext cx="3194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</a:rPr>
              <a:t>6-6.500.000 парчиња (влошки или тампони) се фрлаат во контејнери месечно во Македонија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F254FE-8F7C-ED32-8267-0FC699773561}"/>
              </a:ext>
            </a:extLst>
          </p:cNvPr>
          <p:cNvSpPr txBox="1"/>
          <p:nvPr/>
        </p:nvSpPr>
        <p:spPr>
          <a:xfrm>
            <a:off x="5121111" y="498531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</a:rPr>
              <a:t>ОТПАД </a:t>
            </a:r>
          </a:p>
          <a:p>
            <a:pPr algn="ctr"/>
            <a:r>
              <a:rPr lang="ru-RU" sz="2400" dirty="0">
                <a:solidFill>
                  <a:schemeClr val="tx2"/>
                </a:solidFill>
              </a:rPr>
              <a:t>13.000 – 16.000 влошки или тампони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0B5D50-2E72-1328-01AA-F0872C54C3ED}"/>
              </a:ext>
            </a:extLst>
          </p:cNvPr>
          <p:cNvSpPr txBox="1"/>
          <p:nvPr/>
        </p:nvSpPr>
        <p:spPr>
          <a:xfrm>
            <a:off x="5524872" y="171815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tx2"/>
                </a:solidFill>
              </a:rPr>
              <a:t>!?</a:t>
            </a:r>
            <a:r>
              <a:rPr lang="ru-RU" sz="3200" b="1" dirty="0">
                <a:solidFill>
                  <a:srgbClr val="CC3399"/>
                </a:solidFill>
              </a:rPr>
              <a:t>500 </a:t>
            </a:r>
            <a:r>
              <a:rPr lang="en-US" sz="3200" b="1" dirty="0">
                <a:solidFill>
                  <a:srgbClr val="CC3399"/>
                </a:solidFill>
              </a:rPr>
              <a:t>years</a:t>
            </a:r>
            <a:r>
              <a:rPr lang="ru-RU" sz="3200" dirty="0">
                <a:solidFill>
                  <a:schemeClr val="tx2"/>
                </a:solidFill>
              </a:rPr>
              <a:t>?!</a:t>
            </a:r>
          </a:p>
        </p:txBody>
      </p:sp>
    </p:spTree>
    <p:extLst>
      <p:ext uri="{BB962C8B-B14F-4D97-AF65-F5344CB8AC3E}">
        <p14:creationId xmlns:p14="http://schemas.microsoft.com/office/powerpoint/2010/main" val="349771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B67CE-3FDA-9D66-CCAD-7F3A38B4A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A748D7-7E38-8D7D-72A3-658BE116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>
            <a:extLst>
              <a:ext uri="{FF2B5EF4-FFF2-40B4-BE49-F238E27FC236}">
                <a16:creationId xmlns:a16="http://schemas.microsoft.com/office/drawing/2014/main" id="{FC7065E6-5866-5B2C-CA55-06894AD54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0729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C2D9D1-0051-4BE6-6D6E-48649D93030A}"/>
              </a:ext>
            </a:extLst>
          </p:cNvPr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6248A0-B793-0972-A84B-6C0C4B09EB91}"/>
              </a:ext>
            </a:extLst>
          </p:cNvPr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7DF940-1468-A025-D2B9-F1F067F5D035}"/>
              </a:ext>
            </a:extLst>
          </p:cNvPr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241C4C-16EF-EF3D-6073-9B4D534C5801}"/>
              </a:ext>
            </a:extLst>
          </p:cNvPr>
          <p:cNvSpPr txBox="1"/>
          <p:nvPr/>
        </p:nvSpPr>
        <p:spPr>
          <a:xfrm>
            <a:off x="899592" y="543989"/>
            <a:ext cx="73615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>
                <a:solidFill>
                  <a:srgbClr val="CC3399"/>
                </a:solidFill>
              </a:rPr>
              <a:t>Милениумские цели наспроти целите за одржлив развој и менструалното здравје</a:t>
            </a:r>
            <a:endParaRPr lang="ru-RU" sz="3200" b="1" dirty="0">
              <a:solidFill>
                <a:srgbClr val="CC3399"/>
              </a:solidFill>
            </a:endParaRPr>
          </a:p>
          <a:p>
            <a:endParaRPr lang="ru-RU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F1060-C9D4-6388-FC68-CD607B0D679F}"/>
              </a:ext>
            </a:extLst>
          </p:cNvPr>
          <p:cNvSpPr txBox="1"/>
          <p:nvPr/>
        </p:nvSpPr>
        <p:spPr>
          <a:xfrm>
            <a:off x="2051720" y="2186295"/>
            <a:ext cx="486673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b="1" dirty="0">
                <a:solidFill>
                  <a:srgbClr val="CC3399"/>
                </a:solidFill>
              </a:rPr>
              <a:t>У</a:t>
            </a:r>
            <a:r>
              <a:rPr lang="en-US" b="1" dirty="0">
                <a:solidFill>
                  <a:srgbClr val="CC3399"/>
                </a:solidFill>
              </a:rPr>
              <a:t>М</a:t>
            </a:r>
            <a:r>
              <a:rPr lang="mk-MK" b="1" dirty="0">
                <a:solidFill>
                  <a:srgbClr val="CC3399"/>
                </a:solidFill>
              </a:rPr>
              <a:t>З</a:t>
            </a:r>
            <a:r>
              <a:rPr lang="mk-MK" dirty="0"/>
              <a:t> </a:t>
            </a:r>
            <a:r>
              <a:rPr lang="en-US" dirty="0" err="1"/>
              <a:t>нема</a:t>
            </a:r>
            <a:r>
              <a:rPr lang="en-US" dirty="0"/>
              <a:t> </a:t>
            </a:r>
            <a:r>
              <a:rPr lang="en-US" dirty="0" err="1"/>
              <a:t>специфична</a:t>
            </a:r>
            <a:r>
              <a:rPr lang="en-US" dirty="0"/>
              <a:t> </a:t>
            </a:r>
            <a:r>
              <a:rPr lang="en-US" dirty="0" err="1"/>
              <a:t>цел</a:t>
            </a:r>
            <a:r>
              <a:rPr lang="en-US" dirty="0"/>
              <a:t> во </a:t>
            </a:r>
            <a:r>
              <a:rPr lang="en-US" dirty="0" err="1"/>
              <a:t>рамките</a:t>
            </a:r>
            <a:r>
              <a:rPr lang="en-US" dirty="0"/>
              <a:t> на </a:t>
            </a:r>
            <a:r>
              <a:rPr lang="en-US" dirty="0" err="1">
                <a:solidFill>
                  <a:srgbClr val="CC3399"/>
                </a:solidFill>
              </a:rPr>
              <a:t>целите</a:t>
            </a:r>
            <a:r>
              <a:rPr lang="en-US" dirty="0">
                <a:solidFill>
                  <a:srgbClr val="CC3399"/>
                </a:solidFill>
              </a:rPr>
              <a:t> за </a:t>
            </a:r>
            <a:r>
              <a:rPr lang="en-US" dirty="0" err="1">
                <a:solidFill>
                  <a:srgbClr val="CC3399"/>
                </a:solidFill>
              </a:rPr>
              <a:t>одржлив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 err="1">
                <a:solidFill>
                  <a:srgbClr val="CC3399"/>
                </a:solidFill>
              </a:rPr>
              <a:t>развој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наоѓа</a:t>
            </a:r>
            <a:r>
              <a:rPr lang="en-US" dirty="0"/>
              <a:t> во </a:t>
            </a:r>
            <a:r>
              <a:rPr lang="en-US" dirty="0" err="1"/>
              <a:t>неколку</a:t>
            </a:r>
            <a:r>
              <a:rPr lang="en-US" dirty="0"/>
              <a:t> од </a:t>
            </a:r>
            <a:r>
              <a:rPr lang="en-US" dirty="0">
                <a:solidFill>
                  <a:srgbClr val="CC3399"/>
                </a:solidFill>
              </a:rPr>
              <a:t>17-те </a:t>
            </a:r>
            <a:r>
              <a:rPr lang="en-US" dirty="0" err="1">
                <a:solidFill>
                  <a:srgbClr val="CC3399"/>
                </a:solidFill>
              </a:rPr>
              <a:t>цели</a:t>
            </a:r>
            <a:r>
              <a:rPr lang="en-US" dirty="0"/>
              <a:t>,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ја</a:t>
            </a:r>
            <a:r>
              <a:rPr lang="en-US" dirty="0"/>
              <a:t> </a:t>
            </a:r>
            <a:r>
              <a:rPr lang="en-US" dirty="0" err="1"/>
              <a:t>покажува</a:t>
            </a:r>
            <a:r>
              <a:rPr lang="en-US" dirty="0"/>
              <a:t> </a:t>
            </a:r>
            <a:r>
              <a:rPr lang="en-US" dirty="0" err="1"/>
              <a:t>неговата</a:t>
            </a:r>
            <a:r>
              <a:rPr lang="en-US" dirty="0"/>
              <a:t> </a:t>
            </a:r>
            <a:r>
              <a:rPr lang="en-US" dirty="0" err="1"/>
              <a:t>важност</a:t>
            </a:r>
            <a:r>
              <a:rPr lang="en-US" dirty="0"/>
              <a:t>.</a:t>
            </a:r>
            <a:endParaRPr lang="mk-MK" dirty="0"/>
          </a:p>
          <a:p>
            <a:endParaRPr lang="mk-MK" dirty="0"/>
          </a:p>
          <a:p>
            <a:r>
              <a:rPr lang="en-US" dirty="0" err="1"/>
              <a:t>Оттука</a:t>
            </a:r>
            <a:r>
              <a:rPr lang="en-US" dirty="0"/>
              <a:t> и </a:t>
            </a:r>
            <a:r>
              <a:rPr lang="en-US" dirty="0" err="1"/>
              <a:t>посветеноста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2030 </a:t>
            </a:r>
            <a:r>
              <a:rPr lang="en-US" dirty="0" err="1"/>
              <a:t>година</a:t>
            </a:r>
            <a:r>
              <a:rPr lang="en-US" dirty="0"/>
              <a:t>, </a:t>
            </a:r>
            <a:r>
              <a:rPr lang="en-US" dirty="0" err="1"/>
              <a:t>девојките</a:t>
            </a:r>
            <a:r>
              <a:rPr lang="en-US" dirty="0"/>
              <a:t> и </a:t>
            </a:r>
            <a:r>
              <a:rPr lang="en-US" dirty="0" err="1"/>
              <a:t>жените</a:t>
            </a:r>
            <a:r>
              <a:rPr lang="en-US" dirty="0"/>
              <a:t> </a:t>
            </a:r>
            <a:r>
              <a:rPr lang="en-US" dirty="0" err="1"/>
              <a:t>треба</a:t>
            </a:r>
            <a:r>
              <a:rPr lang="en-US" dirty="0"/>
              <a:t> да </a:t>
            </a:r>
            <a:r>
              <a:rPr lang="en-US" dirty="0" err="1"/>
              <a:t>бидат</a:t>
            </a:r>
            <a:r>
              <a:rPr lang="en-US" dirty="0"/>
              <a:t> </a:t>
            </a:r>
            <a:r>
              <a:rPr lang="en-US" dirty="0" err="1"/>
              <a:t>способни</a:t>
            </a:r>
            <a:r>
              <a:rPr lang="en-US" dirty="0"/>
              <a:t> да </a:t>
            </a:r>
            <a:r>
              <a:rPr lang="en-US" dirty="0" err="1"/>
              <a:t>ја</a:t>
            </a:r>
            <a:r>
              <a:rPr lang="en-US" dirty="0"/>
              <a:t> </a:t>
            </a:r>
            <a:r>
              <a:rPr lang="en-US" dirty="0" err="1"/>
              <a:t>управуваат</a:t>
            </a:r>
            <a:r>
              <a:rPr lang="en-US" dirty="0"/>
              <a:t> </a:t>
            </a:r>
            <a:r>
              <a:rPr lang="en-US" dirty="0" err="1"/>
              <a:t>менструалната</a:t>
            </a:r>
            <a:r>
              <a:rPr lang="en-US" dirty="0"/>
              <a:t> </a:t>
            </a:r>
            <a:r>
              <a:rPr lang="en-US" dirty="0" err="1"/>
              <a:t>хигиена</a:t>
            </a:r>
            <a:r>
              <a:rPr lang="en-US" dirty="0"/>
              <a:t> на </a:t>
            </a:r>
            <a:r>
              <a:rPr lang="en-US" dirty="0" err="1">
                <a:solidFill>
                  <a:srgbClr val="CC3399"/>
                </a:solidFill>
              </a:rPr>
              <a:t>безбеден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 err="1">
                <a:solidFill>
                  <a:srgbClr val="CC3399"/>
                </a:solidFill>
              </a:rPr>
              <a:t>начин</a:t>
            </a:r>
            <a:r>
              <a:rPr lang="en-US" dirty="0">
                <a:solidFill>
                  <a:srgbClr val="CC3399"/>
                </a:solidFill>
              </a:rPr>
              <a:t>, во </a:t>
            </a:r>
            <a:r>
              <a:rPr lang="en-US" dirty="0" err="1">
                <a:solidFill>
                  <a:srgbClr val="CC3399"/>
                </a:solidFill>
              </a:rPr>
              <a:t>приватност</a:t>
            </a:r>
            <a:r>
              <a:rPr lang="en-US" dirty="0">
                <a:solidFill>
                  <a:srgbClr val="CC3399"/>
                </a:solidFill>
              </a:rPr>
              <a:t> и со </a:t>
            </a:r>
            <a:r>
              <a:rPr lang="en-US" dirty="0" err="1">
                <a:solidFill>
                  <a:srgbClr val="CC3399"/>
                </a:solidFill>
              </a:rPr>
              <a:t>достоинство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696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6DF02D-63F6-8D4A-4184-9F9FAACEE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F98320-7673-C5AF-22DB-F91CCEC19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7" y="2186295"/>
            <a:ext cx="7776865" cy="1414155"/>
          </a:xfrm>
        </p:spPr>
        <p:txBody>
          <a:bodyPr/>
          <a:lstStyle/>
          <a:p>
            <a:endParaRPr lang="mk-MK" dirty="0"/>
          </a:p>
        </p:txBody>
      </p:sp>
      <p:pic>
        <p:nvPicPr>
          <p:cNvPr id="3076" name="Picture 4" descr="http://menstrualhygieneday.org/wp-content/uploads/2017/04/MHD-Blanko2017_21.png">
            <a:extLst>
              <a:ext uri="{FF2B5EF4-FFF2-40B4-BE49-F238E27FC236}">
                <a16:creationId xmlns:a16="http://schemas.microsoft.com/office/drawing/2014/main" id="{CBCBA4AE-398F-A6BE-6ED1-C3CC46300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-16311"/>
            <a:ext cx="9143999" cy="6887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B49B5D-56CE-43A9-DED0-419842CB34BB}"/>
              </a:ext>
            </a:extLst>
          </p:cNvPr>
          <p:cNvSpPr txBox="1"/>
          <p:nvPr/>
        </p:nvSpPr>
        <p:spPr>
          <a:xfrm>
            <a:off x="1412032" y="18532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FE926B-0B9E-3AA9-474C-7191A7D3A125}"/>
              </a:ext>
            </a:extLst>
          </p:cNvPr>
          <p:cNvSpPr txBox="1"/>
          <p:nvPr/>
        </p:nvSpPr>
        <p:spPr>
          <a:xfrm>
            <a:off x="1564432" y="20056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1DD91C-2DA3-DB28-2DCB-262DDC00BEA9}"/>
              </a:ext>
            </a:extLst>
          </p:cNvPr>
          <p:cNvSpPr txBox="1"/>
          <p:nvPr/>
        </p:nvSpPr>
        <p:spPr>
          <a:xfrm>
            <a:off x="1259632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08C8EC-46AA-A93D-6303-D6FFAFB33FE9}"/>
              </a:ext>
            </a:extLst>
          </p:cNvPr>
          <p:cNvSpPr txBox="1"/>
          <p:nvPr/>
        </p:nvSpPr>
        <p:spPr>
          <a:xfrm>
            <a:off x="899592" y="543989"/>
            <a:ext cx="73615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>
                <a:solidFill>
                  <a:srgbClr val="CC3399"/>
                </a:solidFill>
              </a:rPr>
              <a:t>УМЗ и ЦОР</a:t>
            </a:r>
            <a:endParaRPr lang="ru-RU" sz="3200" b="1" dirty="0">
              <a:solidFill>
                <a:srgbClr val="CC3399"/>
              </a:solidFill>
            </a:endParaRPr>
          </a:p>
          <a:p>
            <a:endParaRPr lang="ru-RU" sz="20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BE6A273-5B9C-D332-27F2-ECC10F3E4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06" y="476672"/>
            <a:ext cx="3489953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940B53-FDCD-7EDF-4291-A4EE0E62C3B1}"/>
              </a:ext>
            </a:extLst>
          </p:cNvPr>
          <p:cNvSpPr txBox="1"/>
          <p:nvPr/>
        </p:nvSpPr>
        <p:spPr>
          <a:xfrm>
            <a:off x="1043608" y="2188963"/>
            <a:ext cx="4706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Родова</a:t>
            </a:r>
            <a:r>
              <a:rPr lang="en-US" dirty="0"/>
              <a:t> </a:t>
            </a:r>
            <a:r>
              <a:rPr lang="en-US" dirty="0" err="1"/>
              <a:t>сензибилизација</a:t>
            </a:r>
            <a:endParaRPr lang="mk-MK" dirty="0"/>
          </a:p>
          <a:p>
            <a:r>
              <a:rPr lang="en-US" dirty="0" err="1"/>
              <a:t>Соодветно</a:t>
            </a:r>
            <a:r>
              <a:rPr lang="en-US" dirty="0"/>
              <a:t> </a:t>
            </a:r>
            <a:r>
              <a:rPr lang="en-US" dirty="0" err="1"/>
              <a:t>образование</a:t>
            </a:r>
            <a:endParaRPr lang="mk-MK" dirty="0"/>
          </a:p>
          <a:p>
            <a:r>
              <a:rPr lang="en-US" dirty="0" err="1"/>
              <a:t>Соодветни</a:t>
            </a:r>
            <a:r>
              <a:rPr lang="en-US" dirty="0"/>
              <a:t> </a:t>
            </a:r>
            <a:r>
              <a:rPr lang="en-US" dirty="0" err="1"/>
              <a:t>локации</a:t>
            </a:r>
            <a:endParaRPr lang="mk-MK" dirty="0"/>
          </a:p>
          <a:p>
            <a:r>
              <a:rPr lang="en-US" dirty="0" err="1"/>
              <a:t>Фер</a:t>
            </a:r>
            <a:r>
              <a:rPr lang="en-US" dirty="0"/>
              <a:t> </a:t>
            </a:r>
            <a:r>
              <a:rPr lang="en-US" dirty="0" err="1"/>
              <a:t>пристап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55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701</Words>
  <Application>Microsoft Office PowerPoint</Application>
  <PresentationFormat>On-screen Show (4:3)</PresentationFormat>
  <Paragraphs>137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WaterAid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Menstrual hygiene management:  the basics</dc:title>
  <dc:creator>Richard Steele</dc:creator>
  <cp:lastModifiedBy>Natasha Dokovska</cp:lastModifiedBy>
  <cp:revision>19</cp:revision>
  <dcterms:created xsi:type="dcterms:W3CDTF">2015-05-14T09:04:17Z</dcterms:created>
  <dcterms:modified xsi:type="dcterms:W3CDTF">2025-05-28T07:40:36Z</dcterms:modified>
</cp:coreProperties>
</file>